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8" r:id="rId3"/>
    <p:sldId id="386" r:id="rId4"/>
    <p:sldId id="412" r:id="rId5"/>
    <p:sldId id="413" r:id="rId6"/>
    <p:sldId id="414" r:id="rId7"/>
    <p:sldId id="415" r:id="rId8"/>
    <p:sldId id="416" r:id="rId9"/>
    <p:sldId id="417" r:id="rId10"/>
    <p:sldId id="418" r:id="rId11"/>
    <p:sldId id="411" r:id="rId12"/>
    <p:sldId id="419" r:id="rId13"/>
    <p:sldId id="420" r:id="rId14"/>
    <p:sldId id="421" r:id="rId15"/>
    <p:sldId id="422" r:id="rId16"/>
    <p:sldId id="423" r:id="rId17"/>
    <p:sldId id="42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73599F-2EAE-4476-B82A-19FD898586EA}" type="datetimeFigureOut">
              <a:rPr lang="ru-RU" smtClean="0"/>
              <a:t>03.01.2021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9417A-7F31-4D2E-A3AC-A927F672CFB1}" type="slidenum">
              <a:rPr lang="ru-RU" smtClean="0"/>
              <a:t>‹#›</a:t>
            </a:fld>
            <a:endParaRPr lang="ru-RU"/>
          </a:p>
        </p:txBody>
      </p:sp>
    </p:spTree>
    <p:extLst>
      <p:ext uri="{BB962C8B-B14F-4D97-AF65-F5344CB8AC3E}">
        <p14:creationId xmlns:p14="http://schemas.microsoft.com/office/powerpoint/2010/main" val="771728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CB48A99-B500-417B-AE5F-90FB0BC10C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a:extLst>
              <a:ext uri="{FF2B5EF4-FFF2-40B4-BE49-F238E27FC236}">
                <a16:creationId xmlns:a16="http://schemas.microsoft.com/office/drawing/2014/main" id="{785D31D6-CA10-4707-93DC-ED26E23E5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1/3/2021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1/3/2021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914400"/>
          </a:xfrm>
        </p:spPr>
        <p:txBody>
          <a:bodyPr/>
          <a:lstStyle/>
          <a:p>
            <a:r>
              <a:rPr lang="en-US"/>
              <a:t>Click to edit Master title style</a:t>
            </a:r>
          </a:p>
        </p:txBody>
      </p:sp>
      <p:sp>
        <p:nvSpPr>
          <p:cNvPr id="3" name="Table Placeholder 2"/>
          <p:cNvSpPr>
            <a:spLocks noGrp="1"/>
          </p:cNvSpPr>
          <p:nvPr>
            <p:ph type="tbl" idx="1"/>
          </p:nvPr>
        </p:nvSpPr>
        <p:spPr>
          <a:xfrm>
            <a:off x="609600" y="1447800"/>
            <a:ext cx="10972800" cy="5029200"/>
          </a:xfrm>
        </p:spPr>
        <p:txBody>
          <a:bodyPr/>
          <a:lstStyle/>
          <a:p>
            <a:pPr lvl="0"/>
            <a:endParaRPr lang="en-US" noProof="0"/>
          </a:p>
        </p:txBody>
      </p:sp>
      <p:sp>
        <p:nvSpPr>
          <p:cNvPr id="4" name="Rectangle 4">
            <a:extLst>
              <a:ext uri="{FF2B5EF4-FFF2-40B4-BE49-F238E27FC236}">
                <a16:creationId xmlns:a16="http://schemas.microsoft.com/office/drawing/2014/main" id="{B82FEA97-38ED-4303-BC1A-E6C6C52E03C1}"/>
              </a:ext>
            </a:extLst>
          </p:cNvPr>
          <p:cNvSpPr>
            <a:spLocks noGrp="1" noChangeArrowheads="1"/>
          </p:cNvSpPr>
          <p:nvPr>
            <p:ph type="dt" sz="half" idx="10"/>
          </p:nvPr>
        </p:nvSpPr>
        <p:spPr>
          <a:ln/>
        </p:spPr>
        <p:txBody>
          <a:bodyPr/>
          <a:lstStyle>
            <a:lvl1pPr>
              <a:defRPr/>
            </a:lvl1pPr>
          </a:lstStyle>
          <a:p>
            <a:pPr>
              <a:defRPr/>
            </a:pPr>
            <a:fld id="{0DFA18CA-D2D6-4562-A7A6-E3DDBDDE5EA5}" type="datetimeFigureOut">
              <a:rPr lang="en-US"/>
              <a:pPr>
                <a:defRPr/>
              </a:pPr>
              <a:t>1/3/2021</a:t>
            </a:fld>
            <a:endParaRPr lang="en-US"/>
          </a:p>
        </p:txBody>
      </p:sp>
      <p:sp>
        <p:nvSpPr>
          <p:cNvPr id="5" name="Rectangle 5">
            <a:extLst>
              <a:ext uri="{FF2B5EF4-FFF2-40B4-BE49-F238E27FC236}">
                <a16:creationId xmlns:a16="http://schemas.microsoft.com/office/drawing/2014/main" id="{5108C82E-96CD-4BF1-AFAD-EA9BBE8F06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7E7DE34-2937-4489-9935-CCF4F3CF6C04}"/>
              </a:ext>
            </a:extLst>
          </p:cNvPr>
          <p:cNvSpPr>
            <a:spLocks noGrp="1" noChangeArrowheads="1"/>
          </p:cNvSpPr>
          <p:nvPr>
            <p:ph type="sldNum" sz="quarter" idx="12"/>
          </p:nvPr>
        </p:nvSpPr>
        <p:spPr>
          <a:ln/>
        </p:spPr>
        <p:txBody>
          <a:bodyPr/>
          <a:lstStyle>
            <a:lvl1pPr>
              <a:defRPr/>
            </a:lvl1pPr>
          </a:lstStyle>
          <a:p>
            <a:fld id="{BA45854E-CC4B-4789-80F5-CB98614FB49C}" type="slidenum">
              <a:rPr lang="en-US" altLang="ru-RU"/>
              <a:pPr/>
              <a:t>‹#›</a:t>
            </a:fld>
            <a:endParaRPr lang="en-US" altLang="ru-RU"/>
          </a:p>
        </p:txBody>
      </p:sp>
    </p:spTree>
    <p:extLst>
      <p:ext uri="{BB962C8B-B14F-4D97-AF65-F5344CB8AC3E}">
        <p14:creationId xmlns:p14="http://schemas.microsoft.com/office/powerpoint/2010/main" val="2075377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1/3/2021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1/3/2021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1/3/2021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CBE237-7167-4B47-A528-BE412788221D}"/>
              </a:ext>
            </a:extLst>
          </p:cNvPr>
          <p:cNvSpPr>
            <a:spLocks noGrp="1"/>
          </p:cNvSpPr>
          <p:nvPr>
            <p:ph type="ctrTitle"/>
          </p:nvPr>
        </p:nvSpPr>
        <p:spPr/>
        <p:txBody>
          <a:bodyPr/>
          <a:lstStyle/>
          <a:p>
            <a:pPr algn="ctr"/>
            <a:r>
              <a:rPr lang="en-US" dirty="0"/>
              <a:t>The lecture 3</a:t>
            </a:r>
            <a:endParaRPr lang="ru-RU" dirty="0"/>
          </a:p>
        </p:txBody>
      </p:sp>
      <p:sp>
        <p:nvSpPr>
          <p:cNvPr id="3" name="Подзаголовок 2">
            <a:extLst>
              <a:ext uri="{FF2B5EF4-FFF2-40B4-BE49-F238E27FC236}">
                <a16:creationId xmlns:a16="http://schemas.microsoft.com/office/drawing/2014/main" id="{46A5FF9D-1229-4805-9086-7FE584800678}"/>
              </a:ext>
            </a:extLst>
          </p:cNvPr>
          <p:cNvSpPr>
            <a:spLocks noGrp="1"/>
          </p:cNvSpPr>
          <p:nvPr>
            <p:ph type="subTitle" idx="1"/>
          </p:nvPr>
        </p:nvSpPr>
        <p:spPr>
          <a:xfrm>
            <a:off x="581191" y="4362557"/>
            <a:ext cx="10993546" cy="590321"/>
          </a:xfrm>
        </p:spPr>
        <p:txBody>
          <a:bodyPr>
            <a:normAutofit/>
          </a:bodyPr>
          <a:lstStyle/>
          <a:p>
            <a:pPr algn="ctr"/>
            <a:r>
              <a:rPr lang="en-US" sz="2400" dirty="0">
                <a:solidFill>
                  <a:srgbClr val="FFC000"/>
                </a:solidFill>
              </a:rPr>
              <a:t>Database objects</a:t>
            </a:r>
            <a:endParaRPr lang="ru-RU" sz="2400" dirty="0">
              <a:solidFill>
                <a:srgbClr val="FFC000"/>
              </a:solidFill>
            </a:endParaRPr>
          </a:p>
        </p:txBody>
      </p:sp>
    </p:spTree>
    <p:extLst>
      <p:ext uri="{BB962C8B-B14F-4D97-AF65-F5344CB8AC3E}">
        <p14:creationId xmlns:p14="http://schemas.microsoft.com/office/powerpoint/2010/main" val="948106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96965-7096-4E32-978F-C1F8B769DEA0}"/>
              </a:ext>
            </a:extLst>
          </p:cNvPr>
          <p:cNvSpPr>
            <a:spLocks noGrp="1"/>
          </p:cNvSpPr>
          <p:nvPr>
            <p:ph type="title"/>
          </p:nvPr>
        </p:nvSpPr>
        <p:spPr>
          <a:xfrm>
            <a:off x="581192" y="702156"/>
            <a:ext cx="11029616" cy="799473"/>
          </a:xfrm>
        </p:spPr>
        <p:txBody>
          <a:bodyPr/>
          <a:lstStyle/>
          <a:p>
            <a:pPr algn="ctr">
              <a:defRPr/>
            </a:pPr>
            <a:r>
              <a:rPr lang="en-US" dirty="0">
                <a:solidFill>
                  <a:srgbClr val="FFC000"/>
                </a:solidFill>
              </a:rPr>
              <a:t>SQL Injections</a:t>
            </a:r>
          </a:p>
        </p:txBody>
      </p:sp>
      <p:sp>
        <p:nvSpPr>
          <p:cNvPr id="11267" name="Content Placeholder 2">
            <a:extLst>
              <a:ext uri="{FF2B5EF4-FFF2-40B4-BE49-F238E27FC236}">
                <a16:creationId xmlns:a16="http://schemas.microsoft.com/office/drawing/2014/main" id="{CD2E3D2B-AD26-4DCD-B5A7-3930C0AFDF68}"/>
              </a:ext>
            </a:extLst>
          </p:cNvPr>
          <p:cNvSpPr>
            <a:spLocks noGrp="1"/>
          </p:cNvSpPr>
          <p:nvPr>
            <p:ph idx="1"/>
          </p:nvPr>
        </p:nvSpPr>
        <p:spPr>
          <a:xfrm>
            <a:off x="463746" y="2071439"/>
            <a:ext cx="11029615" cy="3678303"/>
          </a:xfrm>
        </p:spPr>
        <p:txBody>
          <a:bodyPr>
            <a:normAutofit/>
          </a:bodyPr>
          <a:lstStyle/>
          <a:p>
            <a:r>
              <a:rPr lang="en-US" altLang="ru-RU" sz="2800" dirty="0"/>
              <a:t>A </a:t>
            </a:r>
            <a:r>
              <a:rPr lang="en-US" altLang="ru-RU" sz="2800" b="1" i="1" dirty="0"/>
              <a:t>SQL injection</a:t>
            </a:r>
            <a:r>
              <a:rPr lang="en-US" altLang="ru-RU" sz="2800" dirty="0"/>
              <a:t> is an attack in which malicious code is inserted into strings which are later passed on to instances of SQL Server waiting for parsing and execution. </a:t>
            </a:r>
          </a:p>
          <a:p>
            <a:r>
              <a:rPr lang="en-US" altLang="ru-RU" sz="2800" dirty="0"/>
              <a:t>Any procedure which constructs SQL statements should be reviewed continually for injection vulnerabilities because SQL Server will execute all syntactically valid queries from any source.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66B52-2C26-45FE-8AE1-13D450FCDF78}"/>
              </a:ext>
            </a:extLst>
          </p:cNvPr>
          <p:cNvSpPr>
            <a:spLocks noGrp="1"/>
          </p:cNvSpPr>
          <p:nvPr>
            <p:ph type="title"/>
          </p:nvPr>
        </p:nvSpPr>
        <p:spPr>
          <a:xfrm>
            <a:off x="581192" y="702156"/>
            <a:ext cx="11029616" cy="858196"/>
          </a:xfrm>
        </p:spPr>
        <p:txBody>
          <a:bodyPr/>
          <a:lstStyle/>
          <a:p>
            <a:pPr algn="ctr">
              <a:defRPr/>
            </a:pPr>
            <a:r>
              <a:rPr lang="en-US" dirty="0">
                <a:solidFill>
                  <a:srgbClr val="FFC000"/>
                </a:solidFill>
              </a:rPr>
              <a:t>Summary</a:t>
            </a:r>
          </a:p>
        </p:txBody>
      </p:sp>
      <p:sp>
        <p:nvSpPr>
          <p:cNvPr id="12291" name="Content Placeholder 2">
            <a:extLst>
              <a:ext uri="{FF2B5EF4-FFF2-40B4-BE49-F238E27FC236}">
                <a16:creationId xmlns:a16="http://schemas.microsoft.com/office/drawing/2014/main" id="{5E7388FE-E30D-45B3-ACE8-E10DF5D1AF3C}"/>
              </a:ext>
            </a:extLst>
          </p:cNvPr>
          <p:cNvSpPr>
            <a:spLocks noGrp="1"/>
          </p:cNvSpPr>
          <p:nvPr>
            <p:ph idx="1"/>
          </p:nvPr>
        </p:nvSpPr>
        <p:spPr/>
        <p:txBody>
          <a:bodyPr>
            <a:normAutofit lnSpcReduction="10000"/>
          </a:bodyPr>
          <a:lstStyle/>
          <a:p>
            <a:r>
              <a:rPr lang="en-US" altLang="ru-RU" sz="2800"/>
              <a:t>A data type is an attribute that specifies the type of data that an object can hold and it also specifies how many bytes each data type takes up.</a:t>
            </a:r>
          </a:p>
          <a:p>
            <a:r>
              <a:rPr lang="en-US" altLang="ru-RU" sz="2800"/>
              <a:t>As a general rule, if you have two data types that are similar but only differ in how many bytes each data type uses, it has a larger range of values and/or has increased precision.</a:t>
            </a:r>
          </a:p>
          <a:p>
            <a:r>
              <a:rPr lang="en-US" altLang="ru-RU" sz="2800"/>
              <a:t>SQL Server includes a wide range of pre-defined data types called built-in data types. Most databases that you create or use only need to use these datatypes.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FA357-FF77-4964-86D4-3A873E609C32}"/>
              </a:ext>
            </a:extLst>
          </p:cNvPr>
          <p:cNvSpPr>
            <a:spLocks noGrp="1"/>
          </p:cNvSpPr>
          <p:nvPr>
            <p:ph type="title"/>
          </p:nvPr>
        </p:nvSpPr>
        <p:spPr>
          <a:xfrm>
            <a:off x="581192" y="702156"/>
            <a:ext cx="11029616" cy="816251"/>
          </a:xfrm>
        </p:spPr>
        <p:txBody>
          <a:bodyPr/>
          <a:lstStyle/>
          <a:p>
            <a:pPr algn="ctr">
              <a:defRPr/>
            </a:pPr>
            <a:r>
              <a:rPr lang="en-US" dirty="0">
                <a:solidFill>
                  <a:srgbClr val="FFC000"/>
                </a:solidFill>
              </a:rPr>
              <a:t>Summary</a:t>
            </a:r>
          </a:p>
        </p:txBody>
      </p:sp>
      <p:sp>
        <p:nvSpPr>
          <p:cNvPr id="13315" name="Content Placeholder 2">
            <a:extLst>
              <a:ext uri="{FF2B5EF4-FFF2-40B4-BE49-F238E27FC236}">
                <a16:creationId xmlns:a16="http://schemas.microsoft.com/office/drawing/2014/main" id="{75BFDB4B-A89A-42D9-86FF-0C722998ADAB}"/>
              </a:ext>
            </a:extLst>
          </p:cNvPr>
          <p:cNvSpPr>
            <a:spLocks noGrp="1"/>
          </p:cNvSpPr>
          <p:nvPr>
            <p:ph idx="1"/>
          </p:nvPr>
        </p:nvSpPr>
        <p:spPr/>
        <p:txBody>
          <a:bodyPr/>
          <a:lstStyle/>
          <a:p>
            <a:r>
              <a:rPr lang="en-US" altLang="ru-RU" sz="2800"/>
              <a:t>Exact numeric data types are the most common SQL Server data types used to store numeric information.</a:t>
            </a:r>
          </a:p>
          <a:p>
            <a:r>
              <a:rPr lang="en-US" altLang="ru-RU" sz="2800"/>
              <a:t>int is the primary integer (whole number) data type.</a:t>
            </a:r>
          </a:p>
          <a:p>
            <a:r>
              <a:rPr lang="en-US" altLang="ru-RU" sz="2800"/>
              <a:t>Precision (p) is the maximum total number of decimal digits which could be stored, both to the left and to the right of the decimal point; this value must be a minimum of 1 and a maximum of 38.  The default precision number is 18.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6298A-B4BB-4531-8C87-3A55393F5413}"/>
              </a:ext>
            </a:extLst>
          </p:cNvPr>
          <p:cNvSpPr>
            <a:spLocks noGrp="1"/>
          </p:cNvSpPr>
          <p:nvPr>
            <p:ph type="title"/>
          </p:nvPr>
        </p:nvSpPr>
        <p:spPr>
          <a:xfrm>
            <a:off x="581192" y="702156"/>
            <a:ext cx="11029616" cy="807862"/>
          </a:xfrm>
        </p:spPr>
        <p:txBody>
          <a:bodyPr/>
          <a:lstStyle/>
          <a:p>
            <a:pPr algn="ctr">
              <a:defRPr/>
            </a:pPr>
            <a:r>
              <a:rPr lang="en-US" dirty="0">
                <a:solidFill>
                  <a:srgbClr val="FFC000"/>
                </a:solidFill>
              </a:rPr>
              <a:t>Summary</a:t>
            </a:r>
          </a:p>
        </p:txBody>
      </p:sp>
      <p:sp>
        <p:nvSpPr>
          <p:cNvPr id="14339" name="Content Placeholder 2">
            <a:extLst>
              <a:ext uri="{FF2B5EF4-FFF2-40B4-BE49-F238E27FC236}">
                <a16:creationId xmlns:a16="http://schemas.microsoft.com/office/drawing/2014/main" id="{E72C0E5C-D8A6-439F-A203-BD76E6CC1EF6}"/>
              </a:ext>
            </a:extLst>
          </p:cNvPr>
          <p:cNvSpPr>
            <a:spLocks noGrp="1"/>
          </p:cNvSpPr>
          <p:nvPr>
            <p:ph idx="1"/>
          </p:nvPr>
        </p:nvSpPr>
        <p:spPr/>
        <p:txBody>
          <a:bodyPr/>
          <a:lstStyle/>
          <a:p>
            <a:r>
              <a:rPr lang="en-US" altLang="ru-RU" sz="2800"/>
              <a:t>money and smallmoney are Transact-SQL data types you would use to represent monetary or currency values.  Both data types are accurate to 10,000th of the monetary units which they represent.</a:t>
            </a:r>
          </a:p>
          <a:p>
            <a:r>
              <a:rPr lang="en-US" altLang="ru-RU" sz="2800"/>
              <a:t>Approximate numeric data types are not as commonly used as other SQL Server data types. If you need more precision (more decimal places) than what is available in the exact numeric data type, you need to use float or real. These data types typically take additional bytes of storage.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CE762-4CDD-4ED9-8CFD-7DB0F3A057AA}"/>
              </a:ext>
            </a:extLst>
          </p:cNvPr>
          <p:cNvSpPr>
            <a:spLocks noGrp="1"/>
          </p:cNvSpPr>
          <p:nvPr>
            <p:ph type="title"/>
          </p:nvPr>
        </p:nvSpPr>
        <p:spPr>
          <a:xfrm>
            <a:off x="581192" y="702156"/>
            <a:ext cx="11029616" cy="816251"/>
          </a:xfrm>
        </p:spPr>
        <p:txBody>
          <a:bodyPr/>
          <a:lstStyle/>
          <a:p>
            <a:pPr algn="ctr">
              <a:defRPr/>
            </a:pPr>
            <a:r>
              <a:rPr lang="en-US" dirty="0">
                <a:solidFill>
                  <a:srgbClr val="FFC000"/>
                </a:solidFill>
              </a:rPr>
              <a:t>Summary</a:t>
            </a:r>
          </a:p>
        </p:txBody>
      </p:sp>
      <p:sp>
        <p:nvSpPr>
          <p:cNvPr id="15363" name="Content Placeholder 2">
            <a:extLst>
              <a:ext uri="{FF2B5EF4-FFF2-40B4-BE49-F238E27FC236}">
                <a16:creationId xmlns:a16="http://schemas.microsoft.com/office/drawing/2014/main" id="{E05D0850-1069-48F0-A16E-4BA4FF33E0CA}"/>
              </a:ext>
            </a:extLst>
          </p:cNvPr>
          <p:cNvSpPr>
            <a:spLocks noGrp="1"/>
          </p:cNvSpPr>
          <p:nvPr>
            <p:ph idx="1"/>
          </p:nvPr>
        </p:nvSpPr>
        <p:spPr>
          <a:xfrm>
            <a:off x="497302" y="2104995"/>
            <a:ext cx="11238896" cy="3834411"/>
          </a:xfrm>
        </p:spPr>
        <p:txBody>
          <a:bodyPr>
            <a:normAutofit/>
          </a:bodyPr>
          <a:lstStyle/>
          <a:p>
            <a:r>
              <a:rPr lang="en-US" altLang="ru-RU" sz="2800" dirty="0"/>
              <a:t>The date and time data types, of course, deal with dates and time. These data types include date, datetime2, datetime, </a:t>
            </a:r>
            <a:r>
              <a:rPr lang="en-US" altLang="ru-RU" sz="2800" dirty="0" err="1"/>
              <a:t>datetimeoffset</a:t>
            </a:r>
            <a:r>
              <a:rPr lang="en-US" altLang="ru-RU" sz="2800" dirty="0"/>
              <a:t>, </a:t>
            </a:r>
            <a:r>
              <a:rPr lang="en-US" altLang="ru-RU" sz="2800" dirty="0" err="1"/>
              <a:t>smalldatetime</a:t>
            </a:r>
            <a:r>
              <a:rPr lang="en-US" altLang="ru-RU" sz="2800" dirty="0"/>
              <a:t> and time.</a:t>
            </a:r>
          </a:p>
          <a:p>
            <a:r>
              <a:rPr lang="en-US" altLang="ru-RU" sz="2800" dirty="0"/>
              <a:t>SQL Server supports implicit conversions, which can occur without specifying the actual callout function (cast or convert). Explicit conversions actually require you to use the functions cast or convert specifically.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5F908-ACA2-4898-A8D9-A005A03C0B93}"/>
              </a:ext>
            </a:extLst>
          </p:cNvPr>
          <p:cNvSpPr>
            <a:spLocks noGrp="1"/>
          </p:cNvSpPr>
          <p:nvPr>
            <p:ph type="title"/>
          </p:nvPr>
        </p:nvSpPr>
        <p:spPr>
          <a:xfrm>
            <a:off x="581192" y="702156"/>
            <a:ext cx="11029616" cy="749139"/>
          </a:xfrm>
        </p:spPr>
        <p:txBody>
          <a:bodyPr/>
          <a:lstStyle/>
          <a:p>
            <a:pPr algn="ctr">
              <a:defRPr/>
            </a:pPr>
            <a:r>
              <a:rPr lang="en-US" dirty="0">
                <a:solidFill>
                  <a:srgbClr val="FFC000"/>
                </a:solidFill>
              </a:rPr>
              <a:t>Summary</a:t>
            </a:r>
          </a:p>
        </p:txBody>
      </p:sp>
      <p:sp>
        <p:nvSpPr>
          <p:cNvPr id="16387" name="Content Placeholder 2">
            <a:extLst>
              <a:ext uri="{FF2B5EF4-FFF2-40B4-BE49-F238E27FC236}">
                <a16:creationId xmlns:a16="http://schemas.microsoft.com/office/drawing/2014/main" id="{44D3E407-3379-4C10-950E-608F868232D7}"/>
              </a:ext>
            </a:extLst>
          </p:cNvPr>
          <p:cNvSpPr>
            <a:spLocks noGrp="1"/>
          </p:cNvSpPr>
          <p:nvPr>
            <p:ph idx="1"/>
          </p:nvPr>
        </p:nvSpPr>
        <p:spPr/>
        <p:txBody>
          <a:bodyPr/>
          <a:lstStyle/>
          <a:p>
            <a:r>
              <a:rPr lang="en-US" altLang="ru-RU" sz="2800" dirty="0"/>
              <a:t>A regular character uses one byte of storage for each character, which allows you to define one of 256 (8 bits are in a byte and 2^8=256) possible characters which accommodate English and some European languages.</a:t>
            </a:r>
          </a:p>
          <a:p>
            <a:r>
              <a:rPr lang="en-US" altLang="ru-RU" sz="2800" dirty="0"/>
              <a:t>A Unicode character uses two bytes of storage per character so that you can represent one of 65,536 (16 bits are in a 2 bytes and 2^16=65,536 characters).  The additional character allows it to store characters from just about any language.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BBF66-795C-4ED9-9C92-8FBB8E12CCA4}"/>
              </a:ext>
            </a:extLst>
          </p:cNvPr>
          <p:cNvSpPr>
            <a:spLocks noGrp="1"/>
          </p:cNvSpPr>
          <p:nvPr>
            <p:ph type="title"/>
          </p:nvPr>
        </p:nvSpPr>
        <p:spPr>
          <a:xfrm>
            <a:off x="581192" y="702156"/>
            <a:ext cx="11029616" cy="833029"/>
          </a:xfrm>
        </p:spPr>
        <p:txBody>
          <a:bodyPr/>
          <a:lstStyle/>
          <a:p>
            <a:pPr algn="ctr">
              <a:defRPr/>
            </a:pPr>
            <a:r>
              <a:rPr lang="en-US" dirty="0">
                <a:solidFill>
                  <a:srgbClr val="FFC000"/>
                </a:solidFill>
              </a:rPr>
              <a:t>Summary</a:t>
            </a:r>
          </a:p>
        </p:txBody>
      </p:sp>
      <p:sp>
        <p:nvSpPr>
          <p:cNvPr id="17411" name="Content Placeholder 2">
            <a:extLst>
              <a:ext uri="{FF2B5EF4-FFF2-40B4-BE49-F238E27FC236}">
                <a16:creationId xmlns:a16="http://schemas.microsoft.com/office/drawing/2014/main" id="{3B63511F-14C1-43C8-8AD4-1E7389B925C2}"/>
              </a:ext>
            </a:extLst>
          </p:cNvPr>
          <p:cNvSpPr>
            <a:spLocks noGrp="1"/>
          </p:cNvSpPr>
          <p:nvPr>
            <p:ph idx="1"/>
          </p:nvPr>
        </p:nvSpPr>
        <p:spPr>
          <a:xfrm>
            <a:off x="488913" y="2063050"/>
            <a:ext cx="11213729" cy="3867967"/>
          </a:xfrm>
        </p:spPr>
        <p:txBody>
          <a:bodyPr>
            <a:normAutofit/>
          </a:bodyPr>
          <a:lstStyle/>
          <a:p>
            <a:r>
              <a:rPr lang="en-US" altLang="ru-RU" sz="2800" dirty="0"/>
              <a:t>When you use a VAR element, SQL Server will preserve space in the row it resides based on the column’s defined size and not on the actual number of characters found in the character string itself.</a:t>
            </a:r>
          </a:p>
          <a:p>
            <a:r>
              <a:rPr lang="en-US" altLang="ru-RU" sz="2800" dirty="0"/>
              <a:t>The Unicode character strings </a:t>
            </a:r>
            <a:r>
              <a:rPr lang="en-US" altLang="ru-RU" sz="2800" dirty="0" err="1"/>
              <a:t>nchar</a:t>
            </a:r>
            <a:r>
              <a:rPr lang="en-US" altLang="ru-RU" sz="2800" dirty="0"/>
              <a:t> and </a:t>
            </a:r>
            <a:r>
              <a:rPr lang="en-US" altLang="ru-RU" sz="2800" dirty="0" err="1"/>
              <a:t>nvarchar</a:t>
            </a:r>
            <a:r>
              <a:rPr lang="en-US" altLang="ru-RU" sz="2800" dirty="0"/>
              <a:t> can either be fixed or variable like their regular character strings; they use the UNICODE UCS-2 character set.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2A52-1DC3-4D19-B8E9-CC796248A32D}"/>
              </a:ext>
            </a:extLst>
          </p:cNvPr>
          <p:cNvSpPr>
            <a:spLocks noGrp="1"/>
          </p:cNvSpPr>
          <p:nvPr>
            <p:ph type="title"/>
          </p:nvPr>
        </p:nvSpPr>
        <p:spPr>
          <a:xfrm>
            <a:off x="581192" y="702156"/>
            <a:ext cx="11029616" cy="774306"/>
          </a:xfrm>
        </p:spPr>
        <p:txBody>
          <a:bodyPr/>
          <a:lstStyle/>
          <a:p>
            <a:pPr algn="ctr">
              <a:defRPr/>
            </a:pPr>
            <a:r>
              <a:rPr lang="en-US" dirty="0">
                <a:solidFill>
                  <a:srgbClr val="FFC000"/>
                </a:solidFill>
              </a:rPr>
              <a:t>Summary</a:t>
            </a:r>
          </a:p>
        </p:txBody>
      </p:sp>
      <p:sp>
        <p:nvSpPr>
          <p:cNvPr id="18435" name="Content Placeholder 2">
            <a:extLst>
              <a:ext uri="{FF2B5EF4-FFF2-40B4-BE49-F238E27FC236}">
                <a16:creationId xmlns:a16="http://schemas.microsoft.com/office/drawing/2014/main" id="{1D704E82-85EB-4FCB-A262-FE0BA23BC894}"/>
              </a:ext>
            </a:extLst>
          </p:cNvPr>
          <p:cNvSpPr>
            <a:spLocks noGrp="1"/>
          </p:cNvSpPr>
          <p:nvPr>
            <p:ph idx="1"/>
          </p:nvPr>
        </p:nvSpPr>
        <p:spPr/>
        <p:txBody>
          <a:bodyPr>
            <a:normAutofit lnSpcReduction="10000"/>
          </a:bodyPr>
          <a:lstStyle/>
          <a:p>
            <a:r>
              <a:rPr lang="en-US" altLang="ru-RU" sz="2800"/>
              <a:t>The entire purpose of a table is to provide structure for storing data within a relational database.  </a:t>
            </a:r>
          </a:p>
          <a:p>
            <a:r>
              <a:rPr lang="en-US" altLang="ru-RU" sz="2800"/>
              <a:t>A view is simply a virtual table consisting of different columns from one or more tables. Unlike a table, a view is stored in the database as a query object; therefore, a view is an object that obtains its data from one or more tables.</a:t>
            </a:r>
          </a:p>
          <a:p>
            <a:r>
              <a:rPr lang="en-US" altLang="ru-RU" sz="2800"/>
              <a:t>A stored procedure is a previously written SQL statement which has been “stored” or saved into the database.</a:t>
            </a:r>
          </a:p>
          <a:p>
            <a:endParaRPr lang="en-US" altLang="ru-RU"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7EFFB7AD-8825-46AF-B4D8-A96BCF2F5FE0}"/>
              </a:ext>
            </a:extLst>
          </p:cNvPr>
          <p:cNvSpPr>
            <a:spLocks noGrp="1" noChangeArrowheads="1"/>
          </p:cNvSpPr>
          <p:nvPr>
            <p:ph type="title"/>
          </p:nvPr>
        </p:nvSpPr>
        <p:spPr>
          <a:xfrm>
            <a:off x="609600" y="763398"/>
            <a:ext cx="10972800" cy="608202"/>
          </a:xfrm>
        </p:spPr>
        <p:txBody>
          <a:bodyPr/>
          <a:lstStyle/>
          <a:p>
            <a:pPr algn="ctr" eaLnBrk="1" hangingPunct="1">
              <a:defRPr/>
            </a:pPr>
            <a:r>
              <a:rPr lang="en-US" dirty="0">
                <a:solidFill>
                  <a:srgbClr val="FFC000"/>
                </a:solidFill>
              </a:rPr>
              <a:t>Objectives</a:t>
            </a:r>
          </a:p>
        </p:txBody>
      </p:sp>
      <p:sp>
        <p:nvSpPr>
          <p:cNvPr id="3075" name="Rectangle 22">
            <a:extLst>
              <a:ext uri="{FF2B5EF4-FFF2-40B4-BE49-F238E27FC236}">
                <a16:creationId xmlns:a16="http://schemas.microsoft.com/office/drawing/2014/main" id="{861DDD6C-B3E8-4B96-A9DE-34E368B535E4}"/>
              </a:ext>
            </a:extLst>
          </p:cNvPr>
          <p:cNvSpPr>
            <a:spLocks noChangeArrowheads="1"/>
          </p:cNvSpPr>
          <p:nvPr/>
        </p:nvSpPr>
        <p:spPr bwMode="auto">
          <a:xfrm>
            <a:off x="1981200" y="14478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20000"/>
              </a:spcBef>
              <a:buClr>
                <a:srgbClr val="0000CC"/>
              </a:buClr>
              <a:buFontTx/>
              <a:buChar char="•"/>
            </a:pPr>
            <a:endParaRPr lang="ru-RU" altLang="ru-RU" sz="3200">
              <a:latin typeface="Franklin Gothic Book" panose="020B0503020102020204" pitchFamily="34" charset="0"/>
            </a:endParaRPr>
          </a:p>
        </p:txBody>
      </p:sp>
      <p:pic>
        <p:nvPicPr>
          <p:cNvPr id="3076" name="Picture 5">
            <a:extLst>
              <a:ext uri="{FF2B5EF4-FFF2-40B4-BE49-F238E27FC236}">
                <a16:creationId xmlns:a16="http://schemas.microsoft.com/office/drawing/2014/main" id="{904B8748-4331-45B2-A17A-1CA5292FA8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1645" t="32758" r="21098" b="51888"/>
          <a:stretch>
            <a:fillRect/>
          </a:stretch>
        </p:blipFill>
        <p:spPr bwMode="auto">
          <a:xfrm>
            <a:off x="1078549" y="2042719"/>
            <a:ext cx="10034902" cy="3367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74BCC-F9EE-42DF-AC8B-367CC5923F6F}"/>
              </a:ext>
            </a:extLst>
          </p:cNvPr>
          <p:cNvSpPr>
            <a:spLocks noGrp="1"/>
          </p:cNvSpPr>
          <p:nvPr>
            <p:ph type="title"/>
          </p:nvPr>
        </p:nvSpPr>
        <p:spPr>
          <a:xfrm>
            <a:off x="581192" y="702156"/>
            <a:ext cx="11029616" cy="891752"/>
          </a:xfrm>
        </p:spPr>
        <p:txBody>
          <a:bodyPr/>
          <a:lstStyle/>
          <a:p>
            <a:pPr algn="ctr">
              <a:defRPr/>
            </a:pPr>
            <a:r>
              <a:rPr lang="en-US" dirty="0">
                <a:solidFill>
                  <a:srgbClr val="FFC000"/>
                </a:solidFill>
              </a:rPr>
              <a:t>Data Types</a:t>
            </a:r>
          </a:p>
        </p:txBody>
      </p:sp>
      <p:sp>
        <p:nvSpPr>
          <p:cNvPr id="4099" name="Content Placeholder 2">
            <a:extLst>
              <a:ext uri="{FF2B5EF4-FFF2-40B4-BE49-F238E27FC236}">
                <a16:creationId xmlns:a16="http://schemas.microsoft.com/office/drawing/2014/main" id="{440161BD-0F3A-4B7A-9AC0-2E3F18762A26}"/>
              </a:ext>
            </a:extLst>
          </p:cNvPr>
          <p:cNvSpPr>
            <a:spLocks noGrp="1"/>
          </p:cNvSpPr>
          <p:nvPr>
            <p:ph idx="1"/>
          </p:nvPr>
        </p:nvSpPr>
        <p:spPr>
          <a:xfrm>
            <a:off x="687897" y="2155970"/>
            <a:ext cx="10821798" cy="4597168"/>
          </a:xfrm>
        </p:spPr>
        <p:txBody>
          <a:bodyPr>
            <a:normAutofit fontScale="92500" lnSpcReduction="20000"/>
          </a:bodyPr>
          <a:lstStyle/>
          <a:p>
            <a:r>
              <a:rPr lang="en-US" altLang="ru-RU" sz="2300" dirty="0"/>
              <a:t>A </a:t>
            </a:r>
            <a:r>
              <a:rPr lang="en-US" altLang="ru-RU" sz="2300" b="1" i="1" dirty="0"/>
              <a:t>data type</a:t>
            </a:r>
            <a:r>
              <a:rPr lang="en-US" altLang="ru-RU" sz="2300" dirty="0"/>
              <a:t> is an attribute that specifies the type of data that an object can hold and it also specifies how many bytes each data type takes up. </a:t>
            </a:r>
          </a:p>
          <a:p>
            <a:r>
              <a:rPr lang="en-US" altLang="ru-RU" sz="2300" dirty="0"/>
              <a:t>SQL Server 2008’s built-in data types are organized by these general categories:</a:t>
            </a:r>
          </a:p>
          <a:p>
            <a:pPr lvl="1"/>
            <a:r>
              <a:rPr lang="en-US" altLang="ru-RU" sz="2000" dirty="0"/>
              <a:t>Exact Numbers</a:t>
            </a:r>
          </a:p>
          <a:p>
            <a:pPr lvl="1"/>
            <a:r>
              <a:rPr lang="en-US" altLang="ru-RU" sz="2000" dirty="0"/>
              <a:t>Approximate Numbers</a:t>
            </a:r>
          </a:p>
          <a:p>
            <a:pPr lvl="1"/>
            <a:r>
              <a:rPr lang="en-US" altLang="ru-RU" sz="2000" dirty="0"/>
              <a:t>Date and Time</a:t>
            </a:r>
          </a:p>
          <a:p>
            <a:pPr lvl="1"/>
            <a:r>
              <a:rPr lang="en-US" altLang="ru-RU" sz="2000" dirty="0"/>
              <a:t>Character Strings</a:t>
            </a:r>
          </a:p>
          <a:p>
            <a:pPr lvl="1"/>
            <a:r>
              <a:rPr lang="en-US" altLang="ru-RU" sz="2000" dirty="0"/>
              <a:t>Unicode Character Strings</a:t>
            </a:r>
          </a:p>
          <a:p>
            <a:pPr lvl="1"/>
            <a:r>
              <a:rPr lang="en-US" altLang="ru-RU" sz="2000" dirty="0"/>
              <a:t>Binary Strings</a:t>
            </a:r>
          </a:p>
          <a:p>
            <a:pPr lvl="1"/>
            <a:r>
              <a:rPr lang="en-US" altLang="ru-RU" sz="2000" dirty="0"/>
              <a:t>Other Data Types</a:t>
            </a:r>
          </a:p>
          <a:p>
            <a:pPr lvl="1"/>
            <a:r>
              <a:rPr lang="en-US" altLang="ru-RU" sz="2000" dirty="0"/>
              <a:t>CLR Data Types</a:t>
            </a:r>
          </a:p>
          <a:p>
            <a:pPr lvl="1"/>
            <a:r>
              <a:rPr lang="en-US" altLang="ru-RU" sz="2000" dirty="0"/>
              <a:t>Spatial Data Types</a:t>
            </a:r>
          </a:p>
          <a:p>
            <a:endParaRPr lang="en-US" altLang="ru-RU"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75EBB-5222-489E-8E2C-A8374BB0F914}"/>
              </a:ext>
            </a:extLst>
          </p:cNvPr>
          <p:cNvSpPr>
            <a:spLocks noGrp="1"/>
          </p:cNvSpPr>
          <p:nvPr>
            <p:ph type="title"/>
          </p:nvPr>
        </p:nvSpPr>
        <p:spPr>
          <a:xfrm>
            <a:off x="581192" y="702156"/>
            <a:ext cx="11029616" cy="791084"/>
          </a:xfrm>
        </p:spPr>
        <p:txBody>
          <a:bodyPr/>
          <a:lstStyle/>
          <a:p>
            <a:pPr algn="ctr">
              <a:defRPr/>
            </a:pPr>
            <a:r>
              <a:rPr lang="en-US" dirty="0">
                <a:solidFill>
                  <a:srgbClr val="FFC000"/>
                </a:solidFill>
              </a:rPr>
              <a:t>Data Types</a:t>
            </a:r>
          </a:p>
        </p:txBody>
      </p:sp>
      <p:sp>
        <p:nvSpPr>
          <p:cNvPr id="5123" name="Content Placeholder 5">
            <a:extLst>
              <a:ext uri="{FF2B5EF4-FFF2-40B4-BE49-F238E27FC236}">
                <a16:creationId xmlns:a16="http://schemas.microsoft.com/office/drawing/2014/main" id="{80F44AAF-33EC-40DA-A450-915601E1C64E}"/>
              </a:ext>
            </a:extLst>
          </p:cNvPr>
          <p:cNvSpPr>
            <a:spLocks noGrp="1"/>
          </p:cNvSpPr>
          <p:nvPr>
            <p:ph idx="1"/>
          </p:nvPr>
        </p:nvSpPr>
        <p:spPr/>
        <p:txBody>
          <a:bodyPr/>
          <a:lstStyle/>
          <a:p>
            <a:r>
              <a:rPr lang="en-US" altLang="ru-RU" sz="3000" dirty="0"/>
              <a:t>Money (Numeric) - This numeric data type is used in places where you want money or currency.</a:t>
            </a:r>
          </a:p>
          <a:p>
            <a:r>
              <a:rPr lang="en-US" altLang="ru-RU" sz="3000" dirty="0"/>
              <a:t>Datetime - The datetime date and time data type is used to store date and time data in many different formats</a:t>
            </a:r>
          </a:p>
          <a:p>
            <a:r>
              <a:rPr lang="en-US" altLang="ru-RU" sz="3000" dirty="0"/>
              <a:t>Integer - The int numeric data type is used to store mathematical computations and is used when you do not require a decimal point output.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1F31A-49FB-49B9-9C83-C133A91C0606}"/>
              </a:ext>
            </a:extLst>
          </p:cNvPr>
          <p:cNvSpPr>
            <a:spLocks noGrp="1"/>
          </p:cNvSpPr>
          <p:nvPr>
            <p:ph type="title"/>
          </p:nvPr>
        </p:nvSpPr>
        <p:spPr>
          <a:xfrm>
            <a:off x="581192" y="702156"/>
            <a:ext cx="11029616" cy="858196"/>
          </a:xfrm>
        </p:spPr>
        <p:txBody>
          <a:bodyPr/>
          <a:lstStyle/>
          <a:p>
            <a:pPr algn="ctr">
              <a:defRPr/>
            </a:pPr>
            <a:r>
              <a:rPr lang="en-US" dirty="0">
                <a:solidFill>
                  <a:srgbClr val="FFC000"/>
                </a:solidFill>
              </a:rPr>
              <a:t>Data Types</a:t>
            </a:r>
          </a:p>
        </p:txBody>
      </p:sp>
      <p:sp>
        <p:nvSpPr>
          <p:cNvPr id="6147" name="Content Placeholder 2">
            <a:extLst>
              <a:ext uri="{FF2B5EF4-FFF2-40B4-BE49-F238E27FC236}">
                <a16:creationId xmlns:a16="http://schemas.microsoft.com/office/drawing/2014/main" id="{F1ABA372-EAFF-43A4-A188-3817E29E33FD}"/>
              </a:ext>
            </a:extLst>
          </p:cNvPr>
          <p:cNvSpPr>
            <a:spLocks noGrp="1"/>
          </p:cNvSpPr>
          <p:nvPr>
            <p:ph idx="1"/>
          </p:nvPr>
        </p:nvSpPr>
        <p:spPr>
          <a:xfrm>
            <a:off x="488913" y="2012716"/>
            <a:ext cx="11280841" cy="3977023"/>
          </a:xfrm>
        </p:spPr>
        <p:txBody>
          <a:bodyPr/>
          <a:lstStyle/>
          <a:p>
            <a:r>
              <a:rPr lang="en-US" altLang="ru-RU" sz="3100" dirty="0"/>
              <a:t>Varchar - This character string data type is commonly used in databases where you are supporting English attributes</a:t>
            </a:r>
          </a:p>
          <a:p>
            <a:pPr lvl="1"/>
            <a:r>
              <a:rPr lang="en-US" altLang="ru-RU" dirty="0" err="1"/>
              <a:t>nvarchar</a:t>
            </a:r>
            <a:r>
              <a:rPr lang="en-US" altLang="ru-RU" dirty="0"/>
              <a:t> – Used for non-English languages</a:t>
            </a:r>
          </a:p>
          <a:p>
            <a:r>
              <a:rPr lang="en-US" altLang="ru-RU" sz="3100" dirty="0"/>
              <a:t>Boolean	- Otherwise known as a bit data type.  </a:t>
            </a:r>
          </a:p>
          <a:p>
            <a:r>
              <a:rPr lang="en-US" altLang="ru-RU" sz="3100" dirty="0"/>
              <a:t>Float - This numeric data type is commonly used in the scientific community and is considered an approximate-number data type.  </a:t>
            </a:r>
          </a:p>
          <a:p>
            <a:endParaRPr lang="en-US" alt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886F9-A275-4A94-B857-4558D802D0FD}"/>
              </a:ext>
            </a:extLst>
          </p:cNvPr>
          <p:cNvSpPr>
            <a:spLocks noGrp="1"/>
          </p:cNvSpPr>
          <p:nvPr>
            <p:ph type="title"/>
          </p:nvPr>
        </p:nvSpPr>
        <p:spPr>
          <a:xfrm>
            <a:off x="581192" y="702156"/>
            <a:ext cx="11029616" cy="821845"/>
          </a:xfrm>
        </p:spPr>
        <p:txBody>
          <a:bodyPr/>
          <a:lstStyle/>
          <a:p>
            <a:pPr algn="ctr">
              <a:defRPr/>
            </a:pPr>
            <a:r>
              <a:rPr lang="en-US" dirty="0">
                <a:solidFill>
                  <a:srgbClr val="FFC000"/>
                </a:solidFill>
              </a:rPr>
              <a:t>Data Types</a:t>
            </a:r>
          </a:p>
        </p:txBody>
      </p:sp>
      <p:pic>
        <p:nvPicPr>
          <p:cNvPr id="7171" name="Picture 2">
            <a:extLst>
              <a:ext uri="{FF2B5EF4-FFF2-40B4-BE49-F238E27FC236}">
                <a16:creationId xmlns:a16="http://schemas.microsoft.com/office/drawing/2014/main" id="{93F5D03B-63D1-4045-AFB9-18F598625F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667" t="38754" r="18491" b="25565"/>
          <a:stretch>
            <a:fillRect/>
          </a:stretch>
        </p:blipFill>
        <p:spPr bwMode="auto">
          <a:xfrm>
            <a:off x="2550602" y="1800853"/>
            <a:ext cx="7090795" cy="4958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903F7-9214-4BAE-A3EB-B781254DBC9C}"/>
              </a:ext>
            </a:extLst>
          </p:cNvPr>
          <p:cNvSpPr>
            <a:spLocks noGrp="1"/>
          </p:cNvSpPr>
          <p:nvPr>
            <p:ph type="title"/>
          </p:nvPr>
        </p:nvSpPr>
        <p:spPr>
          <a:xfrm>
            <a:off x="581192" y="702156"/>
            <a:ext cx="11029616" cy="791084"/>
          </a:xfrm>
        </p:spPr>
        <p:txBody>
          <a:bodyPr/>
          <a:lstStyle/>
          <a:p>
            <a:pPr algn="ctr">
              <a:defRPr/>
            </a:pPr>
            <a:r>
              <a:rPr lang="en-US" dirty="0">
                <a:solidFill>
                  <a:srgbClr val="FFC000"/>
                </a:solidFill>
              </a:rPr>
              <a:t>Implicit and Explicit Conversions</a:t>
            </a:r>
          </a:p>
        </p:txBody>
      </p:sp>
      <p:sp>
        <p:nvSpPr>
          <p:cNvPr id="8195" name="Content Placeholder 2">
            <a:extLst>
              <a:ext uri="{FF2B5EF4-FFF2-40B4-BE49-F238E27FC236}">
                <a16:creationId xmlns:a16="http://schemas.microsoft.com/office/drawing/2014/main" id="{8B329002-A20E-4041-B231-E17291CDED11}"/>
              </a:ext>
            </a:extLst>
          </p:cNvPr>
          <p:cNvSpPr>
            <a:spLocks noGrp="1"/>
          </p:cNvSpPr>
          <p:nvPr>
            <p:ph idx="1"/>
          </p:nvPr>
        </p:nvSpPr>
        <p:spPr>
          <a:xfrm>
            <a:off x="463746" y="2119996"/>
            <a:ext cx="11272452" cy="2804342"/>
          </a:xfrm>
        </p:spPr>
        <p:txBody>
          <a:bodyPr>
            <a:normAutofit/>
          </a:bodyPr>
          <a:lstStyle/>
          <a:p>
            <a:r>
              <a:rPr lang="en-US" altLang="ru-RU" sz="2800" dirty="0"/>
              <a:t>SQL Server supports implicit conversions, which can occur without specifying the actual callout function (cast or convert). </a:t>
            </a:r>
          </a:p>
          <a:p>
            <a:r>
              <a:rPr lang="en-US" altLang="ru-RU" sz="2800" dirty="0"/>
              <a:t>Explicit conversions actually require you to use the functions cast or convert specifically.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229E0-CD67-47A2-812A-CD89B58C42CC}"/>
              </a:ext>
            </a:extLst>
          </p:cNvPr>
          <p:cNvSpPr>
            <a:spLocks noGrp="1"/>
          </p:cNvSpPr>
          <p:nvPr>
            <p:ph type="title"/>
          </p:nvPr>
        </p:nvSpPr>
        <p:spPr>
          <a:xfrm>
            <a:off x="581192" y="771787"/>
            <a:ext cx="11029616" cy="696286"/>
          </a:xfrm>
        </p:spPr>
        <p:txBody>
          <a:bodyPr/>
          <a:lstStyle/>
          <a:p>
            <a:pPr algn="ctr">
              <a:defRPr/>
            </a:pPr>
            <a:r>
              <a:rPr lang="en-US" dirty="0">
                <a:solidFill>
                  <a:srgbClr val="FFC000"/>
                </a:solidFill>
              </a:rPr>
              <a:t>Views</a:t>
            </a:r>
          </a:p>
        </p:txBody>
      </p:sp>
      <p:sp>
        <p:nvSpPr>
          <p:cNvPr id="9219" name="Content Placeholder 2">
            <a:extLst>
              <a:ext uri="{FF2B5EF4-FFF2-40B4-BE49-F238E27FC236}">
                <a16:creationId xmlns:a16="http://schemas.microsoft.com/office/drawing/2014/main" id="{F7A61A3C-11F7-423C-A310-3D8B3A8BFE92}"/>
              </a:ext>
            </a:extLst>
          </p:cNvPr>
          <p:cNvSpPr>
            <a:spLocks noGrp="1"/>
          </p:cNvSpPr>
          <p:nvPr>
            <p:ph idx="1"/>
          </p:nvPr>
        </p:nvSpPr>
        <p:spPr>
          <a:xfrm>
            <a:off x="438579" y="1995938"/>
            <a:ext cx="11247285" cy="3733743"/>
          </a:xfrm>
        </p:spPr>
        <p:txBody>
          <a:bodyPr>
            <a:normAutofit/>
          </a:bodyPr>
          <a:lstStyle/>
          <a:p>
            <a:r>
              <a:rPr lang="en-US" altLang="ru-RU" sz="2800" dirty="0"/>
              <a:t>A </a:t>
            </a:r>
            <a:r>
              <a:rPr lang="en-US" altLang="ru-RU" sz="2800" b="1" i="1" dirty="0"/>
              <a:t>view</a:t>
            </a:r>
            <a:r>
              <a:rPr lang="en-US" altLang="ru-RU" sz="2800" dirty="0"/>
              <a:t> is simply a virtual table consisting of different columns from one or more tables. </a:t>
            </a:r>
          </a:p>
          <a:p>
            <a:r>
              <a:rPr lang="en-US" altLang="ru-RU" sz="2800" dirty="0"/>
              <a:t>Unlike a table, a view is stored in the database as a query object; therefore, a view is an object that obtains its data from one or more tables.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9EF43-D1B5-4216-B92B-F534567047B4}"/>
              </a:ext>
            </a:extLst>
          </p:cNvPr>
          <p:cNvSpPr>
            <a:spLocks noGrp="1"/>
          </p:cNvSpPr>
          <p:nvPr>
            <p:ph type="title"/>
          </p:nvPr>
        </p:nvSpPr>
        <p:spPr>
          <a:xfrm>
            <a:off x="581192" y="702156"/>
            <a:ext cx="11029616" cy="849807"/>
          </a:xfrm>
        </p:spPr>
        <p:txBody>
          <a:bodyPr/>
          <a:lstStyle/>
          <a:p>
            <a:pPr algn="ctr">
              <a:defRPr/>
            </a:pPr>
            <a:r>
              <a:rPr lang="en-US" dirty="0">
                <a:solidFill>
                  <a:srgbClr val="FFC000"/>
                </a:solidFill>
              </a:rPr>
              <a:t>Stored Procedures</a:t>
            </a:r>
          </a:p>
        </p:txBody>
      </p:sp>
      <p:sp>
        <p:nvSpPr>
          <p:cNvPr id="10243" name="Content Placeholder 2">
            <a:extLst>
              <a:ext uri="{FF2B5EF4-FFF2-40B4-BE49-F238E27FC236}">
                <a16:creationId xmlns:a16="http://schemas.microsoft.com/office/drawing/2014/main" id="{1ED31F95-5AE5-410A-9A64-822DA62DD83F}"/>
              </a:ext>
            </a:extLst>
          </p:cNvPr>
          <p:cNvSpPr>
            <a:spLocks noGrp="1"/>
          </p:cNvSpPr>
          <p:nvPr>
            <p:ph idx="1"/>
          </p:nvPr>
        </p:nvSpPr>
        <p:spPr>
          <a:xfrm>
            <a:off x="480524" y="2046272"/>
            <a:ext cx="11255674" cy="3834411"/>
          </a:xfrm>
        </p:spPr>
        <p:txBody>
          <a:bodyPr>
            <a:normAutofit/>
          </a:bodyPr>
          <a:lstStyle/>
          <a:p>
            <a:r>
              <a:rPr lang="en-US" altLang="ru-RU" sz="2800" dirty="0"/>
              <a:t>A </a:t>
            </a:r>
            <a:r>
              <a:rPr lang="en-US" altLang="ru-RU" sz="2800" b="1" i="1" dirty="0"/>
              <a:t>stored procedure</a:t>
            </a:r>
            <a:r>
              <a:rPr lang="en-US" altLang="ru-RU" sz="2800" dirty="0"/>
              <a:t> is a previously written SQL statement which has been “stored” or saved into the database. </a:t>
            </a:r>
          </a:p>
          <a:p>
            <a:r>
              <a:rPr lang="en-US" altLang="ru-RU" sz="2800" dirty="0"/>
              <a:t>One of the things that will save you time when running the same query over and over again is to create a stored procedure, which you can then execute from within the database’s command environment. </a:t>
            </a:r>
          </a:p>
        </p:txBody>
      </p:sp>
    </p:spTree>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83</TotalTime>
  <Words>988</Words>
  <Application>Microsoft Office PowerPoint</Application>
  <PresentationFormat>Широкоэкранный</PresentationFormat>
  <Paragraphs>61</Paragraphs>
  <Slides>17</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Calibri</vt:lpstr>
      <vt:lpstr>Corbel</vt:lpstr>
      <vt:lpstr>Franklin Gothic Book</vt:lpstr>
      <vt:lpstr>Gill Sans MT</vt:lpstr>
      <vt:lpstr>Wingdings 2</vt:lpstr>
      <vt:lpstr>Дивиденд</vt:lpstr>
      <vt:lpstr>The lecture 3</vt:lpstr>
      <vt:lpstr>Objectives</vt:lpstr>
      <vt:lpstr>Data Types</vt:lpstr>
      <vt:lpstr>Data Types</vt:lpstr>
      <vt:lpstr>Data Types</vt:lpstr>
      <vt:lpstr>Data Types</vt:lpstr>
      <vt:lpstr>Implicit and Explicit Conversions</vt:lpstr>
      <vt:lpstr>Views</vt:lpstr>
      <vt:lpstr>Stored Procedures</vt:lpstr>
      <vt:lpstr>SQL Injections</vt:lpstr>
      <vt:lpstr>Summary</vt:lpstr>
      <vt:lpstr>Summary</vt:lpstr>
      <vt:lpstr>Summary</vt:lpstr>
      <vt:lpstr>Summary</vt:lpstr>
      <vt:lpstr>Summary</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3</dc:title>
  <dc:creator>Карюкин Владислав</dc:creator>
  <cp:lastModifiedBy>Карюкин Владислав</cp:lastModifiedBy>
  <cp:revision>1</cp:revision>
  <dcterms:created xsi:type="dcterms:W3CDTF">2021-01-03T08:23:50Z</dcterms:created>
  <dcterms:modified xsi:type="dcterms:W3CDTF">2021-01-03T09:47:37Z</dcterms:modified>
</cp:coreProperties>
</file>